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95" r:id="rId3"/>
    <p:sldId id="258" r:id="rId4"/>
    <p:sldId id="312" r:id="rId5"/>
    <p:sldId id="299" r:id="rId6"/>
    <p:sldId id="310" r:id="rId7"/>
    <p:sldId id="311" r:id="rId8"/>
    <p:sldId id="300" r:id="rId9"/>
    <p:sldId id="303" r:id="rId10"/>
    <p:sldId id="304" r:id="rId11"/>
    <p:sldId id="305" r:id="rId12"/>
    <p:sldId id="306" r:id="rId13"/>
    <p:sldId id="301" r:id="rId14"/>
    <p:sldId id="307" r:id="rId15"/>
    <p:sldId id="308" r:id="rId16"/>
    <p:sldId id="309" r:id="rId17"/>
    <p:sldId id="302" r:id="rId18"/>
    <p:sldId id="289" r:id="rId19"/>
    <p:sldId id="261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6E9A"/>
    <a:srgbClr val="F94535"/>
    <a:srgbClr val="A3C4F9"/>
    <a:srgbClr val="0286AD"/>
    <a:srgbClr val="6BC0FF"/>
    <a:srgbClr val="EFD5B2"/>
    <a:srgbClr val="4785B8"/>
    <a:srgbClr val="174366"/>
    <a:srgbClr val="000000"/>
    <a:srgbClr val="4B5C7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1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5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2022-09-11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2022-09-11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2022-09-11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2022-09-11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2022-09-11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lLT5LVQPhcY" TargetMode="External"/><Relationship Id="rId3" Type="http://schemas.openxmlformats.org/officeDocument/2006/relationships/hyperlink" Target="https://youtu.be/TLSBJOkmCp4?t=324" TargetMode="External"/><Relationship Id="rId7" Type="http://schemas.openxmlformats.org/officeDocument/2006/relationships/hyperlink" Target="https://youtu.be/SYtpIZvGJPM" TargetMode="External"/><Relationship Id="rId2" Type="http://schemas.openxmlformats.org/officeDocument/2006/relationships/hyperlink" Target="https://youtu.be/l2UkzfwD_S8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youtu.be/xOmDB6ElgUI?t=342" TargetMode="External"/><Relationship Id="rId11" Type="http://schemas.openxmlformats.org/officeDocument/2006/relationships/hyperlink" Target="https://from2015.tistory.com/1025" TargetMode="External"/><Relationship Id="rId5" Type="http://schemas.openxmlformats.org/officeDocument/2006/relationships/hyperlink" Target="https://youtu.be/xOmDB6ElgUI?t=365" TargetMode="External"/><Relationship Id="rId10" Type="http://schemas.openxmlformats.org/officeDocument/2006/relationships/hyperlink" Target="https://youtu.be/xOmDB6ElgUI?t=325" TargetMode="External"/><Relationship Id="rId4" Type="http://schemas.openxmlformats.org/officeDocument/2006/relationships/hyperlink" Target="https://youtu.be/4CLImQk6D_E" TargetMode="External"/><Relationship Id="rId9" Type="http://schemas.openxmlformats.org/officeDocument/2006/relationships/hyperlink" Target="https://www.wallpaperbetter.com/ko/hd-wallpaper-nwycy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5481045" y="5219935"/>
            <a:ext cx="14285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kern="1800" spc="1100" dirty="0">
                <a:solidFill>
                  <a:schemeClr val="accent6"/>
                </a:solidFill>
              </a:rPr>
              <a:t>XD</a:t>
            </a:r>
            <a:endParaRPr lang="ko-KR" altLang="en-US" sz="5400" kern="1800" spc="1100" dirty="0">
              <a:solidFill>
                <a:schemeClr val="accent6"/>
              </a:solidFill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189498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4FA885-8115-B198-757B-6ECAB817BA42}"/>
              </a:ext>
            </a:extLst>
          </p:cNvPr>
          <p:cNvSpPr txBox="1"/>
          <p:nvPr/>
        </p:nvSpPr>
        <p:spPr>
          <a:xfrm>
            <a:off x="7716270" y="5363648"/>
            <a:ext cx="4156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허재성 </a:t>
            </a:r>
            <a:r>
              <a:rPr lang="en-US" altLang="ko-KR" sz="3600" spc="-300" dirty="0">
                <a:solidFill>
                  <a:schemeClr val="accent6"/>
                </a:solidFill>
              </a:rPr>
              <a:t>/ </a:t>
            </a:r>
            <a:r>
              <a:rPr lang="ko-KR" altLang="en-US" sz="3600" spc="-300" dirty="0">
                <a:solidFill>
                  <a:schemeClr val="accent6"/>
                </a:solidFill>
              </a:rPr>
              <a:t>이세철 </a:t>
            </a:r>
            <a:r>
              <a:rPr lang="en-US" altLang="ko-KR" sz="3600" spc="-300" dirty="0">
                <a:solidFill>
                  <a:schemeClr val="accent6"/>
                </a:solidFill>
              </a:rPr>
              <a:t>/ </a:t>
            </a:r>
            <a:r>
              <a:rPr lang="ko-KR" altLang="en-US" sz="3600" spc="-300" dirty="0">
                <a:solidFill>
                  <a:schemeClr val="accent6"/>
                </a:solidFill>
              </a:rPr>
              <a:t>김승환</a:t>
            </a: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5EF1E-8C98-4EC4-A462-AFF785CBB1AB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중점 연구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DCCC80-D4BA-4254-8F5B-225FF991FF4B}"/>
              </a:ext>
            </a:extLst>
          </p:cNvPr>
          <p:cNvSpPr txBox="1"/>
          <p:nvPr/>
        </p:nvSpPr>
        <p:spPr>
          <a:xfrm>
            <a:off x="660400" y="694970"/>
            <a:ext cx="1149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 Research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F92359-5CF3-49FA-81C3-BCB37791E09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40AE7CC-35B3-0E65-65F5-7C1C69676812}"/>
              </a:ext>
            </a:extLst>
          </p:cNvPr>
          <p:cNvGrpSpPr/>
          <p:nvPr/>
        </p:nvGrpSpPr>
        <p:grpSpPr>
          <a:xfrm>
            <a:off x="832325" y="1253416"/>
            <a:ext cx="1159850" cy="375021"/>
            <a:chOff x="832325" y="1253416"/>
            <a:chExt cx="1159850" cy="3750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40B0E3-B70F-065C-3D89-F0D93DEF95C7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C6F723-685C-6EE7-81F1-2AAC9F559DD0}"/>
                </a:ext>
              </a:extLst>
            </p:cNvPr>
            <p:cNvSpPr txBox="1"/>
            <p:nvPr/>
          </p:nvSpPr>
          <p:spPr>
            <a:xfrm>
              <a:off x="1235237" y="1259105"/>
              <a:ext cx="756938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b="1" spc="-150" dirty="0" err="1">
                  <a:solidFill>
                    <a:schemeClr val="tx1"/>
                  </a:solidFill>
                  <a:latin typeface="+mj-ea"/>
                  <a:ea typeface="+mj-ea"/>
                </a:rPr>
                <a:t>파티클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A6F04571-4408-5904-F41F-9177E16E3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003" y="2106916"/>
            <a:ext cx="4302639" cy="259100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1C9B0C-FE6F-A890-1285-4C76C04D6EC2}"/>
              </a:ext>
            </a:extLst>
          </p:cNvPr>
          <p:cNvSpPr/>
          <p:nvPr/>
        </p:nvSpPr>
        <p:spPr>
          <a:xfrm>
            <a:off x="639470" y="2106918"/>
            <a:ext cx="2041451" cy="1486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8757218-E35E-C6A7-DBBE-F4BE44F06099}"/>
              </a:ext>
            </a:extLst>
          </p:cNvPr>
          <p:cNvSpPr/>
          <p:nvPr/>
        </p:nvSpPr>
        <p:spPr>
          <a:xfrm>
            <a:off x="639469" y="2106916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4BAECC-A764-EC2D-9A22-A80B97808649}"/>
              </a:ext>
            </a:extLst>
          </p:cNvPr>
          <p:cNvSpPr txBox="1"/>
          <p:nvPr/>
        </p:nvSpPr>
        <p:spPr>
          <a:xfrm>
            <a:off x="1365561" y="222188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피격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2D3DDA2-77B0-74EE-1F70-A9BE2BB38383}"/>
              </a:ext>
            </a:extLst>
          </p:cNvPr>
          <p:cNvSpPr txBox="1"/>
          <p:nvPr/>
        </p:nvSpPr>
        <p:spPr>
          <a:xfrm>
            <a:off x="639468" y="2856618"/>
            <a:ext cx="2041451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충돌 효과로 발생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 </a:t>
            </a:r>
            <a:r>
              <a:rPr lang="ko-KR" altLang="en-US" sz="1400" b="1" spc="-150" dirty="0">
                <a:solidFill>
                  <a:srgbClr val="00B050"/>
                </a:solidFill>
                <a:latin typeface="+mn-ea"/>
              </a:rPr>
              <a:t>잔해들에 의해 피격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가능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376CFB-82F0-1F7E-B3E9-2FADD15E30D3}"/>
              </a:ext>
            </a:extLst>
          </p:cNvPr>
          <p:cNvSpPr txBox="1"/>
          <p:nvPr/>
        </p:nvSpPr>
        <p:spPr>
          <a:xfrm>
            <a:off x="2828004" y="4697916"/>
            <a:ext cx="2054390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5&gt;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미사일 피격된 적 폭발 출력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  <a:sym typeface="Advent Pro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BEDC584E-9C9F-2091-5B35-48B4934B2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584" y="2106916"/>
            <a:ext cx="4599024" cy="25910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68C0E0F8-07A2-8DE4-48F2-22CA552287A7}"/>
              </a:ext>
            </a:extLst>
          </p:cNvPr>
          <p:cNvSpPr txBox="1"/>
          <p:nvPr/>
        </p:nvSpPr>
        <p:spPr>
          <a:xfrm>
            <a:off x="7241583" y="4697916"/>
            <a:ext cx="275809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6&gt;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미사일 피격된 적 추락 및 기체 파괴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/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폭발 출력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  <a:sym typeface="Advent Pro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85B54AD-634D-B9F0-3ECC-9AA77BD7C218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3889ABE-1560-3B01-6AF6-DC475DE3C2D6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D2871959-855E-8157-BFB5-BD5CCBA26113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10 / 19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974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5EF1E-8C98-4EC4-A462-AFF785CBB1AB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중점 연구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DCCC80-D4BA-4254-8F5B-225FF991FF4B}"/>
              </a:ext>
            </a:extLst>
          </p:cNvPr>
          <p:cNvSpPr txBox="1"/>
          <p:nvPr/>
        </p:nvSpPr>
        <p:spPr>
          <a:xfrm>
            <a:off x="660400" y="694970"/>
            <a:ext cx="1149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 Research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F92359-5CF3-49FA-81C3-BCB37791E09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40AE7CC-35B3-0E65-65F5-7C1C69676812}"/>
              </a:ext>
            </a:extLst>
          </p:cNvPr>
          <p:cNvGrpSpPr/>
          <p:nvPr/>
        </p:nvGrpSpPr>
        <p:grpSpPr>
          <a:xfrm>
            <a:off x="832325" y="1253416"/>
            <a:ext cx="1159850" cy="375021"/>
            <a:chOff x="832325" y="1253416"/>
            <a:chExt cx="1159850" cy="3750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40B0E3-B70F-065C-3D89-F0D93DEF95C7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C6F723-685C-6EE7-81F1-2AAC9F559DD0}"/>
                </a:ext>
              </a:extLst>
            </p:cNvPr>
            <p:cNvSpPr txBox="1"/>
            <p:nvPr/>
          </p:nvSpPr>
          <p:spPr>
            <a:xfrm>
              <a:off x="1235237" y="1259105"/>
              <a:ext cx="756938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b="1" spc="-150" dirty="0" err="1">
                  <a:solidFill>
                    <a:schemeClr val="tx1"/>
                  </a:solidFill>
                  <a:latin typeface="+mj-ea"/>
                  <a:ea typeface="+mj-ea"/>
                </a:rPr>
                <a:t>파티클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51C2C5-F57E-5E3B-53F3-AAC87D682E3B}"/>
              </a:ext>
            </a:extLst>
          </p:cNvPr>
          <p:cNvSpPr/>
          <p:nvPr/>
        </p:nvSpPr>
        <p:spPr>
          <a:xfrm>
            <a:off x="3398027" y="2106920"/>
            <a:ext cx="2041451" cy="2314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74A160-24EB-429E-3A52-CD78BA5308CB}"/>
              </a:ext>
            </a:extLst>
          </p:cNvPr>
          <p:cNvSpPr/>
          <p:nvPr/>
        </p:nvSpPr>
        <p:spPr>
          <a:xfrm>
            <a:off x="639470" y="2106918"/>
            <a:ext cx="2041451" cy="1486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0E011-679C-8997-8C95-A73E8EF1ECDB}"/>
              </a:ext>
            </a:extLst>
          </p:cNvPr>
          <p:cNvSpPr txBox="1"/>
          <p:nvPr/>
        </p:nvSpPr>
        <p:spPr>
          <a:xfrm>
            <a:off x="2860204" y="296779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10E5C2-4DE5-EBF9-EB07-FA9A132198F6}"/>
              </a:ext>
            </a:extLst>
          </p:cNvPr>
          <p:cNvSpPr/>
          <p:nvPr/>
        </p:nvSpPr>
        <p:spPr>
          <a:xfrm>
            <a:off x="639468" y="210691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6B059-3288-B3A3-BE8D-3D97E8AEBC70}"/>
              </a:ext>
            </a:extLst>
          </p:cNvPr>
          <p:cNvSpPr txBox="1"/>
          <p:nvPr/>
        </p:nvSpPr>
        <p:spPr>
          <a:xfrm>
            <a:off x="1366361" y="222188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충돌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98E169-C59F-2CB6-EEBE-4A334CE56BEC}"/>
              </a:ext>
            </a:extLst>
          </p:cNvPr>
          <p:cNvSpPr/>
          <p:nvPr/>
        </p:nvSpPr>
        <p:spPr>
          <a:xfrm>
            <a:off x="3398023" y="2106918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ADC87-65A6-0AF8-22BF-07B5CC21C45E}"/>
              </a:ext>
            </a:extLst>
          </p:cNvPr>
          <p:cNvSpPr txBox="1"/>
          <p:nvPr/>
        </p:nvSpPr>
        <p:spPr>
          <a:xfrm>
            <a:off x="3559645" y="2221891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충돌 애니메이션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36B2AD-7085-E81D-7FA9-6833AACA322C}"/>
              </a:ext>
            </a:extLst>
          </p:cNvPr>
          <p:cNvSpPr txBox="1"/>
          <p:nvPr/>
        </p:nvSpPr>
        <p:spPr>
          <a:xfrm>
            <a:off x="827239" y="2855236"/>
            <a:ext cx="1682895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지형에 의한 장애물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충돌 시 발생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DBBD51-FBBA-6DAC-CB69-F0BA647A03F6}"/>
              </a:ext>
            </a:extLst>
          </p:cNvPr>
          <p:cNvSpPr txBox="1"/>
          <p:nvPr/>
        </p:nvSpPr>
        <p:spPr>
          <a:xfrm>
            <a:off x="3398023" y="2706194"/>
            <a:ext cx="2041451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장애물 공격 시 장애물이 파괴되고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b="1" spc="-150" dirty="0">
                <a:solidFill>
                  <a:srgbClr val="00B050"/>
                </a:solidFill>
                <a:latin typeface="+mn-ea"/>
              </a:rPr>
              <a:t>파괴된 장애물의 잔해에 맞을 경우 손상 및</a:t>
            </a:r>
            <a:r>
              <a:rPr lang="en-US" altLang="ko-KR" sz="1400" b="1" spc="-150" dirty="0">
                <a:solidFill>
                  <a:srgbClr val="00B050"/>
                </a:solidFill>
                <a:latin typeface="+mn-ea"/>
              </a:rPr>
              <a:t> </a:t>
            </a:r>
            <a:r>
              <a:rPr lang="ko-KR" altLang="en-US" sz="1400" b="1" spc="-150" dirty="0">
                <a:solidFill>
                  <a:srgbClr val="00B050"/>
                </a:solidFill>
                <a:latin typeface="+mn-ea"/>
              </a:rPr>
              <a:t>파괴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기체 일부분이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파손되거나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부러지는 등의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애니메이션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추가 이후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사망 판정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BC3A6D9-B208-0A88-1652-9C1F44EF8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920" y="2106916"/>
            <a:ext cx="3353777" cy="3318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BC1591-3BDC-B89A-8FF1-9847CCD5235D}"/>
              </a:ext>
            </a:extLst>
          </p:cNvPr>
          <p:cNvSpPr txBox="1"/>
          <p:nvPr/>
        </p:nvSpPr>
        <p:spPr>
          <a:xfrm>
            <a:off x="5819920" y="5425316"/>
            <a:ext cx="2122415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7&gt;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공중에서 충돌 후 폭발 출력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  <a:sym typeface="Advent Pro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36A2EC-3EE9-D793-3B0F-FDA4C0126A23}"/>
              </a:ext>
            </a:extLst>
          </p:cNvPr>
          <p:cNvSpPr/>
          <p:nvPr/>
        </p:nvSpPr>
        <p:spPr>
          <a:xfrm>
            <a:off x="9554139" y="3019101"/>
            <a:ext cx="2041451" cy="1486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92D71C-DA97-C8F7-0972-75E3EF9C1D10}"/>
              </a:ext>
            </a:extLst>
          </p:cNvPr>
          <p:cNvSpPr txBox="1"/>
          <p:nvPr/>
        </p:nvSpPr>
        <p:spPr>
          <a:xfrm>
            <a:off x="9554139" y="3206747"/>
            <a:ext cx="2041451" cy="1111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이미지는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구체적인 자료가 없어서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기체가 충돌 후 폭발하는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이미지로 대체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800001-CB42-EBE4-7B0F-F7FF8698BB3B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445E85E-7AD7-1804-F768-DE865E67BB4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53DD9FA-5092-4D38-53D7-8F74A0912394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11 / 19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8670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CA1E36-9C36-447C-BE92-3ABA5BB94B03}"/>
              </a:ext>
            </a:extLst>
          </p:cNvPr>
          <p:cNvSpPr/>
          <p:nvPr/>
        </p:nvSpPr>
        <p:spPr>
          <a:xfrm>
            <a:off x="639469" y="2095424"/>
            <a:ext cx="2041451" cy="1486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95E6F9-8ECD-4A6A-B8D5-C8AC3F8B23DD}"/>
              </a:ext>
            </a:extLst>
          </p:cNvPr>
          <p:cNvSpPr/>
          <p:nvPr/>
        </p:nvSpPr>
        <p:spPr>
          <a:xfrm>
            <a:off x="639469" y="2095422"/>
            <a:ext cx="2041451" cy="604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7B8A0-A68D-47A5-AC70-AF524F503FFC}"/>
              </a:ext>
            </a:extLst>
          </p:cNvPr>
          <p:cNvSpPr txBox="1"/>
          <p:nvPr/>
        </p:nvSpPr>
        <p:spPr>
          <a:xfrm>
            <a:off x="1100263" y="2210395"/>
            <a:ext cx="1088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다중 조명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4A449A-C329-4DE0-A470-C5168FA175D1}"/>
              </a:ext>
            </a:extLst>
          </p:cNvPr>
          <p:cNvSpPr txBox="1"/>
          <p:nvPr/>
        </p:nvSpPr>
        <p:spPr>
          <a:xfrm>
            <a:off x="639469" y="2843742"/>
            <a:ext cx="2041451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화면의 반짝임이나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파티클의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발광효과를 부여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5EF1E-8C98-4EC4-A462-AFF785CBB1AB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중점 연구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DCCC80-D4BA-4254-8F5B-225FF991FF4B}"/>
              </a:ext>
            </a:extLst>
          </p:cNvPr>
          <p:cNvSpPr txBox="1"/>
          <p:nvPr/>
        </p:nvSpPr>
        <p:spPr>
          <a:xfrm>
            <a:off x="660400" y="694970"/>
            <a:ext cx="1149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 Research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F92359-5CF3-49FA-81C3-BCB37791E09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40AE7CC-35B3-0E65-65F5-7C1C69676812}"/>
              </a:ext>
            </a:extLst>
          </p:cNvPr>
          <p:cNvGrpSpPr/>
          <p:nvPr/>
        </p:nvGrpSpPr>
        <p:grpSpPr>
          <a:xfrm>
            <a:off x="832325" y="1253416"/>
            <a:ext cx="969093" cy="375021"/>
            <a:chOff x="832325" y="1253416"/>
            <a:chExt cx="969093" cy="3750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40B0E3-B70F-065C-3D89-F0D93DEF95C7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C6F723-685C-6EE7-81F1-2AAC9F559DD0}"/>
                </a:ext>
              </a:extLst>
            </p:cNvPr>
            <p:cNvSpPr txBox="1"/>
            <p:nvPr/>
          </p:nvSpPr>
          <p:spPr>
            <a:xfrm>
              <a:off x="1235237" y="1259105"/>
              <a:ext cx="566181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b="1" spc="-150" dirty="0">
                  <a:solidFill>
                    <a:schemeClr val="tx1"/>
                  </a:solidFill>
                  <a:latin typeface="+mj-ea"/>
                  <a:ea typeface="+mj-ea"/>
                </a:rPr>
                <a:t>조명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F4896378-EAD1-1923-4620-B87B1E2C0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354" y="2095422"/>
            <a:ext cx="3233454" cy="180179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4E0C147-BEB4-D937-1BE8-813B4CAAC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481" y="2114188"/>
            <a:ext cx="3199000" cy="178302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025A65F-B351-AA66-598E-4DF41C6A9C43}"/>
              </a:ext>
            </a:extLst>
          </p:cNvPr>
          <p:cNvSpPr txBox="1"/>
          <p:nvPr/>
        </p:nvSpPr>
        <p:spPr>
          <a:xfrm>
            <a:off x="2986480" y="3897214"/>
            <a:ext cx="2508309" cy="22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미사일 발사 전 번쩍이지 않는 기체 내부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BA547F-5711-AA8A-9E8C-56FF016F8C4D}"/>
              </a:ext>
            </a:extLst>
          </p:cNvPr>
          <p:cNvSpPr txBox="1"/>
          <p:nvPr/>
        </p:nvSpPr>
        <p:spPr>
          <a:xfrm>
            <a:off x="6607354" y="3897214"/>
            <a:ext cx="2290195" cy="22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미사일 발사 후 번쩍이는 기체 내부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E6EF41-7BB7-061B-3A03-83BC8F072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478" y="4111375"/>
            <a:ext cx="3198999" cy="1997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2CAADD-C765-632A-D5A3-085E74017702}"/>
              </a:ext>
            </a:extLst>
          </p:cNvPr>
          <p:cNvSpPr txBox="1"/>
          <p:nvPr/>
        </p:nvSpPr>
        <p:spPr>
          <a:xfrm>
            <a:off x="2986479" y="6108561"/>
            <a:ext cx="2290195" cy="22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8&gt;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폭발 후 추락하는 기체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054448-9629-2534-D1A5-F1E84698B7D8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12 / 19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471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32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004996" y="3262771"/>
            <a:ext cx="2182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게임 시스템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4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34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F71C84CC-870D-4BA4-9FCA-61510052C1CD}"/>
              </a:ext>
            </a:extLst>
          </p:cNvPr>
          <p:cNvSpPr/>
          <p:nvPr/>
        </p:nvSpPr>
        <p:spPr>
          <a:xfrm>
            <a:off x="2654857" y="1861516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3C62F2D-FF1C-4B64-9669-910937A95205}"/>
              </a:ext>
            </a:extLst>
          </p:cNvPr>
          <p:cNvCxnSpPr/>
          <p:nvPr/>
        </p:nvCxnSpPr>
        <p:spPr>
          <a:xfrm>
            <a:off x="2654857" y="1870747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9CEB380-0C7F-4231-B8A3-F631EE9E9C03}"/>
              </a:ext>
            </a:extLst>
          </p:cNvPr>
          <p:cNvSpPr txBox="1"/>
          <p:nvPr/>
        </p:nvSpPr>
        <p:spPr>
          <a:xfrm>
            <a:off x="2759632" y="1945366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B139DB-04C3-4D86-8269-02D49140FBCC}"/>
              </a:ext>
            </a:extLst>
          </p:cNvPr>
          <p:cNvSpPr txBox="1"/>
          <p:nvPr/>
        </p:nvSpPr>
        <p:spPr>
          <a:xfrm>
            <a:off x="3227417" y="2048325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배경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E062AB-2798-418A-8F5B-3F954D37D11E}"/>
              </a:ext>
            </a:extLst>
          </p:cNvPr>
          <p:cNvSpPr/>
          <p:nvPr/>
        </p:nvSpPr>
        <p:spPr>
          <a:xfrm>
            <a:off x="6522007" y="1864601"/>
            <a:ext cx="3240000" cy="4156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5194C5-43F1-4C7C-A80A-5E5DFD2C8E14}"/>
              </a:ext>
            </a:extLst>
          </p:cNvPr>
          <p:cNvCxnSpPr/>
          <p:nvPr/>
        </p:nvCxnSpPr>
        <p:spPr>
          <a:xfrm>
            <a:off x="6522007" y="1873833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0FD03BDC-63A8-4556-B3F0-BE4A7191B373}"/>
              </a:ext>
            </a:extLst>
          </p:cNvPr>
          <p:cNvCxnSpPr/>
          <p:nvPr/>
        </p:nvCxnSpPr>
        <p:spPr>
          <a:xfrm>
            <a:off x="2654857" y="6021403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0487EC9-6646-468B-8741-AD3E7D6BA90E}"/>
              </a:ext>
            </a:extLst>
          </p:cNvPr>
          <p:cNvCxnSpPr/>
          <p:nvPr/>
        </p:nvCxnSpPr>
        <p:spPr>
          <a:xfrm>
            <a:off x="6522007" y="6028790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13B3AB9-2901-4E65-88F2-24A463C954C3}"/>
              </a:ext>
            </a:extLst>
          </p:cNvPr>
          <p:cNvSpPr txBox="1"/>
          <p:nvPr/>
        </p:nvSpPr>
        <p:spPr>
          <a:xfrm>
            <a:off x="6522008" y="2864027"/>
            <a:ext cx="3240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테마는 야간 공중전이며 팀 </a:t>
            </a:r>
            <a:r>
              <a:rPr lang="en-US" altLang="ko-KR" sz="1400" dirty="0"/>
              <a:t>vs </a:t>
            </a:r>
            <a:r>
              <a:rPr lang="ko-KR" altLang="en-US" sz="1400" dirty="0"/>
              <a:t>팀 구도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맵 마다 충돌 장애물이 존재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대립 세력은 </a:t>
            </a:r>
            <a:r>
              <a:rPr lang="en-US" altLang="ko-KR" sz="1400" dirty="0" err="1"/>
              <a:t>Verita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Falso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전투기를 사용하는 현대 시대로 기준</a:t>
            </a:r>
            <a:endParaRPr lang="en-US" altLang="ko-KR" sz="1400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84D0DF-969A-4C73-9A49-20F673742AB2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117B28B-16D2-4F9B-994E-D3B208996029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5C1CB11-918E-4A3B-AA02-0FE0B1A13146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33BAD79-4071-43C5-99C1-BA5CFAFC57B8}"/>
                </a:ext>
              </a:extLst>
            </p:cNvPr>
            <p:cNvSpPr txBox="1"/>
            <p:nvPr/>
          </p:nvSpPr>
          <p:spPr>
            <a:xfrm>
              <a:off x="660400" y="138935"/>
              <a:ext cx="199445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게임 시스템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61D5A9B-EA7D-41B8-9310-37E765CC1DBE}"/>
                </a:ext>
              </a:extLst>
            </p:cNvPr>
            <p:cNvSpPr txBox="1"/>
            <p:nvPr/>
          </p:nvSpPr>
          <p:spPr>
            <a:xfrm>
              <a:off x="660400" y="694970"/>
              <a:ext cx="1075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Game System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FD53511-E907-4BC2-9C59-40DC003350A3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4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D749C585-F697-4B23-A94D-D24B55563E8C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A9D8FD-3332-6A74-2EAD-2883A7262A83}"/>
              </a:ext>
            </a:extLst>
          </p:cNvPr>
          <p:cNvSpPr txBox="1"/>
          <p:nvPr/>
        </p:nvSpPr>
        <p:spPr>
          <a:xfrm>
            <a:off x="2654856" y="5757126"/>
            <a:ext cx="2394971" cy="22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9&gt;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배경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972EC8-4C31-02EF-C10C-24DA00719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857" y="2580258"/>
            <a:ext cx="3240000" cy="32038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A70B248-5E32-C678-0D6E-F5E542328A06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BD5EFC1-C730-40C4-AD62-C8F73EB885A0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42A16F1-8321-ACE0-C53A-56762DFD385A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14 / 19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034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84D0DF-969A-4C73-9A49-20F673742AB2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117B28B-16D2-4F9B-994E-D3B208996029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5C1CB11-918E-4A3B-AA02-0FE0B1A13146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33BAD79-4071-43C5-99C1-BA5CFAFC57B8}"/>
                </a:ext>
              </a:extLst>
            </p:cNvPr>
            <p:cNvSpPr txBox="1"/>
            <p:nvPr/>
          </p:nvSpPr>
          <p:spPr>
            <a:xfrm>
              <a:off x="660400" y="138935"/>
              <a:ext cx="199445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게임 시스템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61D5A9B-EA7D-41B8-9310-37E765CC1DBE}"/>
                </a:ext>
              </a:extLst>
            </p:cNvPr>
            <p:cNvSpPr txBox="1"/>
            <p:nvPr/>
          </p:nvSpPr>
          <p:spPr>
            <a:xfrm>
              <a:off x="660400" y="694970"/>
              <a:ext cx="1075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Game System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FD53511-E907-4BC2-9C59-40DC003350A3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4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D749C585-F697-4B23-A94D-D24B55563E8C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774BF4-A3F6-AF34-0ABF-8A69DF64FCC5}"/>
              </a:ext>
            </a:extLst>
          </p:cNvPr>
          <p:cNvSpPr/>
          <p:nvPr/>
        </p:nvSpPr>
        <p:spPr>
          <a:xfrm>
            <a:off x="2654857" y="1861516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2A3C57-9696-2380-186D-118D35B33336}"/>
              </a:ext>
            </a:extLst>
          </p:cNvPr>
          <p:cNvCxnSpPr/>
          <p:nvPr/>
        </p:nvCxnSpPr>
        <p:spPr>
          <a:xfrm>
            <a:off x="2654857" y="1870747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F5F37F-9D75-EC0A-83A2-5DEE494C593F}"/>
              </a:ext>
            </a:extLst>
          </p:cNvPr>
          <p:cNvSpPr txBox="1"/>
          <p:nvPr/>
        </p:nvSpPr>
        <p:spPr>
          <a:xfrm>
            <a:off x="2759632" y="1945366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2080CB-1F63-AC89-8422-EDBE54FF1893}"/>
              </a:ext>
            </a:extLst>
          </p:cNvPr>
          <p:cNvSpPr txBox="1"/>
          <p:nvPr/>
        </p:nvSpPr>
        <p:spPr>
          <a:xfrm>
            <a:off x="3227417" y="2048325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카메라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E468088-69C0-3230-4D79-A165C53F3505}"/>
              </a:ext>
            </a:extLst>
          </p:cNvPr>
          <p:cNvCxnSpPr/>
          <p:nvPr/>
        </p:nvCxnSpPr>
        <p:spPr>
          <a:xfrm>
            <a:off x="2654857" y="6025704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B5A92A-2587-075D-75D1-94D4B4711533}"/>
              </a:ext>
            </a:extLst>
          </p:cNvPr>
          <p:cNvSpPr/>
          <p:nvPr/>
        </p:nvSpPr>
        <p:spPr>
          <a:xfrm>
            <a:off x="6522007" y="1864601"/>
            <a:ext cx="3240000" cy="4156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2DA2CD9-E412-9A57-D13A-D19762EB6061}"/>
              </a:ext>
            </a:extLst>
          </p:cNvPr>
          <p:cNvCxnSpPr/>
          <p:nvPr/>
        </p:nvCxnSpPr>
        <p:spPr>
          <a:xfrm>
            <a:off x="6522007" y="1873833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1B4329E-C7DE-952E-580B-45785158F832}"/>
              </a:ext>
            </a:extLst>
          </p:cNvPr>
          <p:cNvCxnSpPr/>
          <p:nvPr/>
        </p:nvCxnSpPr>
        <p:spPr>
          <a:xfrm>
            <a:off x="6522007" y="6028790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A8E5B31-D904-E932-5C03-06F19D472DE5}"/>
              </a:ext>
            </a:extLst>
          </p:cNvPr>
          <p:cNvSpPr txBox="1"/>
          <p:nvPr/>
        </p:nvSpPr>
        <p:spPr>
          <a:xfrm>
            <a:off x="6522006" y="2864027"/>
            <a:ext cx="32400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시점은 </a:t>
            </a:r>
            <a:r>
              <a:rPr lang="en-US" altLang="ko-KR" sz="1400" dirty="0"/>
              <a:t>3</a:t>
            </a:r>
            <a:r>
              <a:rPr lang="ko-KR" altLang="en-US" sz="1400" dirty="0"/>
              <a:t>인칭 시점으로 기준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발사 혹은 록</a:t>
            </a:r>
            <a:r>
              <a:rPr lang="en-US" altLang="ko-KR" sz="1400" dirty="0"/>
              <a:t>-</a:t>
            </a:r>
            <a:r>
              <a:rPr lang="ko-KR" altLang="en-US" sz="1400" dirty="0"/>
              <a:t>온 상태일 때 카메라 줌인 </a:t>
            </a:r>
            <a:endParaRPr lang="en-US" altLang="ko-KR" sz="1400" dirty="0"/>
          </a:p>
          <a:p>
            <a:pPr algn="ctr"/>
            <a:r>
              <a:rPr lang="ko-KR" altLang="en-US" sz="1400" dirty="0"/>
              <a:t>하여 상대 기체를 확인 가능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상대가 피격되어 추락 할 시 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시네마틱</a:t>
            </a:r>
            <a:r>
              <a:rPr lang="ko-KR" altLang="en-US" sz="1400" dirty="0"/>
              <a:t> 카메라로 일시적 전환</a:t>
            </a:r>
            <a:endParaRPr lang="en-US" altLang="ko-KR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A1151B-3FF6-B3B3-06E5-EF4CB7150C18}"/>
              </a:ext>
            </a:extLst>
          </p:cNvPr>
          <p:cNvSpPr txBox="1"/>
          <p:nvPr/>
        </p:nvSpPr>
        <p:spPr>
          <a:xfrm>
            <a:off x="2654858" y="5757126"/>
            <a:ext cx="2394970" cy="22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카메라 줌인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2F58A2C-8634-62EC-6096-D77CE500A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856" y="2581517"/>
            <a:ext cx="3240000" cy="317477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374FB732-B19A-4A95-ED8A-DEB74BE03F33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53B4C70-35A8-3F1B-9450-BBBDB776E057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DF11F40-EAB1-ACF3-3951-E649DA69DBBE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15 / 19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429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E062AB-2798-418A-8F5B-3F954D37D11E}"/>
              </a:ext>
            </a:extLst>
          </p:cNvPr>
          <p:cNvSpPr/>
          <p:nvPr/>
        </p:nvSpPr>
        <p:spPr>
          <a:xfrm>
            <a:off x="6522007" y="1864601"/>
            <a:ext cx="3240000" cy="4157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5194C5-43F1-4C7C-A80A-5E5DFD2C8E14}"/>
              </a:ext>
            </a:extLst>
          </p:cNvPr>
          <p:cNvCxnSpPr/>
          <p:nvPr/>
        </p:nvCxnSpPr>
        <p:spPr>
          <a:xfrm>
            <a:off x="6522007" y="1873832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0487EC9-6646-468B-8741-AD3E7D6BA90E}"/>
              </a:ext>
            </a:extLst>
          </p:cNvPr>
          <p:cNvCxnSpPr/>
          <p:nvPr/>
        </p:nvCxnSpPr>
        <p:spPr>
          <a:xfrm>
            <a:off x="6522007" y="6028789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13B3AB9-2901-4E65-88F2-24A463C954C3}"/>
              </a:ext>
            </a:extLst>
          </p:cNvPr>
          <p:cNvSpPr txBox="1"/>
          <p:nvPr/>
        </p:nvSpPr>
        <p:spPr>
          <a:xfrm>
            <a:off x="6574394" y="1982994"/>
            <a:ext cx="3135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피격이나 충돌 시 데미지를 입으며 </a:t>
            </a:r>
            <a:endParaRPr lang="en-US" altLang="ko-KR" sz="1400" dirty="0"/>
          </a:p>
          <a:p>
            <a:pPr algn="ctr"/>
            <a:r>
              <a:rPr lang="ko-KR" altLang="en-US" sz="1400" dirty="0"/>
              <a:t>부위 별 파괴 시 특수 효과 생성</a:t>
            </a:r>
            <a:endParaRPr lang="en-US" altLang="ko-KR" sz="1400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84D0DF-969A-4C73-9A49-20F673742AB2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117B28B-16D2-4F9B-994E-D3B208996029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5C1CB11-918E-4A3B-AA02-0FE0B1A13146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33BAD79-4071-43C5-99C1-BA5CFAFC57B8}"/>
                </a:ext>
              </a:extLst>
            </p:cNvPr>
            <p:cNvSpPr txBox="1"/>
            <p:nvPr/>
          </p:nvSpPr>
          <p:spPr>
            <a:xfrm>
              <a:off x="660400" y="138935"/>
              <a:ext cx="199445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게임 시스템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61D5A9B-EA7D-41B8-9310-37E765CC1DBE}"/>
                </a:ext>
              </a:extLst>
            </p:cNvPr>
            <p:cNvSpPr txBox="1"/>
            <p:nvPr/>
          </p:nvSpPr>
          <p:spPr>
            <a:xfrm>
              <a:off x="660400" y="694970"/>
              <a:ext cx="1075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Game System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FD53511-E907-4BC2-9C59-40DC003350A3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4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D749C585-F697-4B23-A94D-D24B55563E8C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F9887B-0FB7-4C23-AB14-F0043DABB562}"/>
              </a:ext>
            </a:extLst>
          </p:cNvPr>
          <p:cNvSpPr/>
          <p:nvPr/>
        </p:nvSpPr>
        <p:spPr>
          <a:xfrm>
            <a:off x="2654857" y="1862357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A7B8785-C908-E134-CAFC-8DA698E1F38C}"/>
              </a:ext>
            </a:extLst>
          </p:cNvPr>
          <p:cNvCxnSpPr/>
          <p:nvPr/>
        </p:nvCxnSpPr>
        <p:spPr>
          <a:xfrm>
            <a:off x="2654857" y="1871588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A0114BC-0021-384E-2F61-1C76C846E1B1}"/>
              </a:ext>
            </a:extLst>
          </p:cNvPr>
          <p:cNvSpPr txBox="1"/>
          <p:nvPr/>
        </p:nvSpPr>
        <p:spPr>
          <a:xfrm>
            <a:off x="2759632" y="1946207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7CBEE3-3D62-0E34-96F8-E89525E244E2}"/>
              </a:ext>
            </a:extLst>
          </p:cNvPr>
          <p:cNvSpPr txBox="1"/>
          <p:nvPr/>
        </p:nvSpPr>
        <p:spPr>
          <a:xfrm>
            <a:off x="3227417" y="2049166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무력 시스템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26D3A03-B37C-D13A-FEA5-908690BC1699}"/>
              </a:ext>
            </a:extLst>
          </p:cNvPr>
          <p:cNvCxnSpPr/>
          <p:nvPr/>
        </p:nvCxnSpPr>
        <p:spPr>
          <a:xfrm>
            <a:off x="2654857" y="6022457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75A8DD1E-4C70-BBC6-7BD9-234B34FA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857" y="2582356"/>
            <a:ext cx="3240000" cy="32762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94C728-B3DB-047D-1DB3-33A1A3426FBB}"/>
              </a:ext>
            </a:extLst>
          </p:cNvPr>
          <p:cNvSpPr txBox="1"/>
          <p:nvPr/>
        </p:nvSpPr>
        <p:spPr>
          <a:xfrm>
            <a:off x="2654858" y="5757126"/>
            <a:ext cx="2394970" cy="22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11&gt;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무력 시스템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307982-8459-CBF7-4528-D4866EE7AA4B}"/>
              </a:ext>
            </a:extLst>
          </p:cNvPr>
          <p:cNvSpPr txBox="1"/>
          <p:nvPr/>
        </p:nvSpPr>
        <p:spPr>
          <a:xfrm>
            <a:off x="6522007" y="2582356"/>
            <a:ext cx="313522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기체의 머리 부분 파괴 시</a:t>
            </a:r>
            <a:endParaRPr lang="en-US" altLang="ko-KR" sz="1400" dirty="0"/>
          </a:p>
          <a:p>
            <a:pPr marL="285750" indent="-285750" algn="just">
              <a:buFontTx/>
              <a:buChar char="-"/>
            </a:pPr>
            <a:r>
              <a:rPr lang="ko-KR" altLang="en-US" sz="1400" dirty="0"/>
              <a:t>기체 흔들림 효과 및 명중률 하락</a:t>
            </a:r>
            <a:endParaRPr lang="en-US" altLang="ko-KR" sz="1400" dirty="0"/>
          </a:p>
          <a:p>
            <a:pPr marL="285750" indent="-285750" algn="just">
              <a:buFontTx/>
              <a:buChar char="-"/>
            </a:pPr>
            <a:r>
              <a:rPr lang="ko-KR" altLang="en-US" sz="1400" dirty="0" err="1"/>
              <a:t>조준점</a:t>
            </a:r>
            <a:r>
              <a:rPr lang="ko-KR" altLang="en-US" sz="1400" dirty="0"/>
              <a:t> 표시</a:t>
            </a:r>
            <a:r>
              <a:rPr lang="en-US" altLang="ko-KR" sz="1400" dirty="0"/>
              <a:t>X</a:t>
            </a:r>
          </a:p>
          <a:p>
            <a:pPr marL="285750" indent="-285750" algn="just">
              <a:buFontTx/>
              <a:buChar char="-"/>
            </a:pPr>
            <a:endParaRPr lang="en-US" altLang="ko-KR" sz="1400" dirty="0"/>
          </a:p>
          <a:p>
            <a:pPr algn="just"/>
            <a:r>
              <a:rPr lang="ko-KR" altLang="en-US" sz="1400" dirty="0"/>
              <a:t>기체의 엔진</a:t>
            </a:r>
            <a:r>
              <a:rPr lang="en-US" altLang="ko-KR" sz="1400" dirty="0"/>
              <a:t>, </a:t>
            </a:r>
            <a:r>
              <a:rPr lang="ko-KR" altLang="en-US" sz="1400" dirty="0"/>
              <a:t>날개 부분 파괴 시</a:t>
            </a:r>
            <a:endParaRPr lang="en-US" altLang="ko-KR" sz="1400" dirty="0"/>
          </a:p>
          <a:p>
            <a:pPr marL="285750" indent="-285750" algn="just">
              <a:buFontTx/>
              <a:buChar char="-"/>
            </a:pPr>
            <a:r>
              <a:rPr lang="ko-KR" altLang="en-US" sz="1400" dirty="0"/>
              <a:t>기체 회전 및 추락 애니메이션 출력</a:t>
            </a:r>
            <a:endParaRPr lang="en-US" altLang="ko-KR" sz="1400" dirty="0"/>
          </a:p>
          <a:p>
            <a:pPr marL="285750" indent="-285750" algn="just">
              <a:buFontTx/>
              <a:buChar char="-"/>
            </a:pPr>
            <a:r>
              <a:rPr lang="ko-KR" altLang="en-US" sz="1400" dirty="0"/>
              <a:t>이동속도 저하</a:t>
            </a:r>
            <a:endParaRPr lang="en-US" altLang="ko-KR" sz="1400" dirty="0"/>
          </a:p>
          <a:p>
            <a:pPr marL="285750" indent="-285750" algn="just">
              <a:buFontTx/>
              <a:buChar char="-"/>
            </a:pPr>
            <a:endParaRPr lang="en-US" altLang="ko-KR" sz="1400" dirty="0"/>
          </a:p>
          <a:p>
            <a:pPr algn="just"/>
            <a:r>
              <a:rPr lang="ko-KR" altLang="en-US" sz="1400" dirty="0"/>
              <a:t>기체의 몸통 부분 파괴 시</a:t>
            </a:r>
            <a:endParaRPr lang="en-US" altLang="ko-KR" sz="1400" dirty="0"/>
          </a:p>
          <a:p>
            <a:pPr marL="285750" indent="-285750" algn="just">
              <a:buFontTx/>
              <a:buChar char="-"/>
            </a:pPr>
            <a:r>
              <a:rPr lang="ko-KR" altLang="en-US" sz="1400" dirty="0"/>
              <a:t>기체 파괴로 인한 흔들림 효과</a:t>
            </a:r>
            <a:endParaRPr lang="en-US" altLang="ko-KR" sz="1400" dirty="0"/>
          </a:p>
          <a:p>
            <a:pPr marL="285750" indent="-285750" algn="just">
              <a:buFontTx/>
              <a:buChar char="-"/>
            </a:pPr>
            <a:r>
              <a:rPr lang="ko-KR" altLang="en-US" sz="1400" dirty="0"/>
              <a:t>방어력 저하 </a:t>
            </a:r>
            <a:r>
              <a:rPr lang="en-US" altLang="ko-KR" sz="1400" dirty="0"/>
              <a:t>(</a:t>
            </a:r>
            <a:r>
              <a:rPr lang="ko-KR" altLang="en-US" sz="1400" dirty="0"/>
              <a:t>피격 시 더 큰 데미지</a:t>
            </a:r>
            <a:r>
              <a:rPr lang="en-US" altLang="ko-KR" sz="1400" dirty="0"/>
              <a:t>)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66DADFA-D81F-541F-186B-8D01BF1A5913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16 / 19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2971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622151" y="3262771"/>
            <a:ext cx="947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출처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5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11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5997992-439C-F07E-2376-FBEDF3405A1F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AF9B1E-CB99-4F39-B851-687E5E444E46}"/>
              </a:ext>
            </a:extLst>
          </p:cNvPr>
          <p:cNvSpPr txBox="1"/>
          <p:nvPr/>
        </p:nvSpPr>
        <p:spPr>
          <a:xfrm>
            <a:off x="660400" y="138935"/>
            <a:ext cx="87716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출처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FA253-49F2-49E8-9644-3CA19EBA48E1}"/>
              </a:ext>
            </a:extLst>
          </p:cNvPr>
          <p:cNvSpPr txBox="1"/>
          <p:nvPr/>
        </p:nvSpPr>
        <p:spPr>
          <a:xfrm>
            <a:off x="660400" y="69497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4431C1-FB8B-42A7-88A8-D140F68D1BFE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EC355-419A-F0F8-D1E8-3D1680290DE8}"/>
              </a:ext>
            </a:extLst>
          </p:cNvPr>
          <p:cNvSpPr/>
          <p:nvPr/>
        </p:nvSpPr>
        <p:spPr>
          <a:xfrm>
            <a:off x="1136970" y="1806993"/>
            <a:ext cx="9918060" cy="45993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9B61AA1-F8B8-8F7C-5E16-2B27FA1220E8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B27BA0-BDDF-7B60-F182-9AA25FA672E6}"/>
              </a:ext>
            </a:extLst>
          </p:cNvPr>
          <p:cNvSpPr txBox="1"/>
          <p:nvPr/>
        </p:nvSpPr>
        <p:spPr>
          <a:xfrm>
            <a:off x="1136970" y="2569646"/>
            <a:ext cx="4959019" cy="29700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100" dirty="0">
                <a:latin typeface="+mj-ea"/>
                <a:ea typeface="+mj-ea"/>
              </a:rPr>
              <a:t>페이지 </a:t>
            </a:r>
            <a:r>
              <a:rPr lang="en-US" altLang="ko-KR" sz="1100" dirty="0">
                <a:latin typeface="+mj-ea"/>
                <a:ea typeface="+mj-ea"/>
              </a:rPr>
              <a:t>04 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1_</a:t>
            </a:r>
            <a:r>
              <a:rPr lang="ko-KR" altLang="en-US" sz="110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 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https://youtu.be/l2UkzfwD_S8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ko-KR" altLang="en-US" sz="1100" dirty="0">
                <a:latin typeface="+mj-ea"/>
                <a:ea typeface="+mj-ea"/>
              </a:rPr>
              <a:t>페이지 </a:t>
            </a:r>
            <a:r>
              <a:rPr lang="en-US" altLang="ko-KR" sz="1100" dirty="0">
                <a:latin typeface="+mj-ea"/>
                <a:ea typeface="+mj-ea"/>
              </a:rPr>
              <a:t>09 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2_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 미사일 발사 시 불꽃 </a:t>
            </a:r>
            <a:r>
              <a:rPr lang="ko-KR" altLang="en-US" sz="1100" dirty="0" err="1">
                <a:latin typeface="+mj-ea"/>
                <a:ea typeface="+mj-ea"/>
                <a:sym typeface="Advent Pro"/>
              </a:rPr>
              <a:t>파티클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 출력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https://youtu.be/TLSBJOkmCp4?t=324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ko-KR" altLang="en-US" sz="1100" dirty="0">
                <a:latin typeface="+mj-ea"/>
                <a:ea typeface="+mj-ea"/>
              </a:rPr>
              <a:t>페이지 </a:t>
            </a:r>
            <a:r>
              <a:rPr lang="en-US" altLang="ko-KR" sz="1100" dirty="0">
                <a:latin typeface="+mj-ea"/>
                <a:ea typeface="+mj-ea"/>
              </a:rPr>
              <a:t>09 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3_</a:t>
            </a:r>
            <a:r>
              <a:rPr lang="ko-KR" altLang="en-US" sz="1100" dirty="0">
                <a:latin typeface="+mj-ea"/>
                <a:ea typeface="+mj-ea"/>
              </a:rPr>
              <a:t> 미사일 발사 전 번쩍이지 않는 기체 내부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https://youtu.be/4CLImQk6D_E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ko-KR" altLang="en-US" sz="1100" dirty="0">
                <a:latin typeface="+mj-ea"/>
                <a:ea typeface="+mj-ea"/>
              </a:rPr>
              <a:t>페이지 </a:t>
            </a:r>
            <a:r>
              <a:rPr lang="en-US" altLang="ko-KR" sz="1100" dirty="0">
                <a:latin typeface="+mj-ea"/>
                <a:ea typeface="+mj-ea"/>
              </a:rPr>
              <a:t>09 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4_</a:t>
            </a:r>
            <a:r>
              <a:rPr lang="ko-KR" altLang="en-US" sz="1100" dirty="0">
                <a:latin typeface="+mj-ea"/>
                <a:ea typeface="+mj-ea"/>
              </a:rPr>
              <a:t> 미사일 발사 후 번쩍이는 기체 내부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https://youtu.be/4CLImQk6D_E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ko-KR" altLang="en-US" sz="1100" dirty="0">
                <a:latin typeface="+mj-ea"/>
                <a:ea typeface="+mj-ea"/>
              </a:rPr>
              <a:t>페이지 </a:t>
            </a:r>
            <a:r>
              <a:rPr lang="en-US" altLang="ko-KR" sz="1100" dirty="0">
                <a:latin typeface="+mj-ea"/>
                <a:ea typeface="+mj-ea"/>
              </a:rPr>
              <a:t>10 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5_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 미사일 피격된 적 폭발 출력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https://youtu.be/xOmDB6ElgUI?t=365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ko-KR" altLang="en-US" sz="1100" dirty="0">
                <a:latin typeface="+mj-ea"/>
                <a:ea typeface="+mj-ea"/>
              </a:rPr>
              <a:t>페이지 </a:t>
            </a:r>
            <a:r>
              <a:rPr lang="en-US" altLang="ko-KR" sz="1100" dirty="0">
                <a:latin typeface="+mj-ea"/>
                <a:ea typeface="+mj-ea"/>
              </a:rPr>
              <a:t>10 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6_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 미사일 피격된 적 추락 및 기체 파괴</a:t>
            </a:r>
            <a:r>
              <a:rPr lang="en-US" altLang="ko-KR" sz="1100" dirty="0">
                <a:latin typeface="+mj-ea"/>
                <a:ea typeface="+mj-ea"/>
                <a:sym typeface="Advent Pro"/>
              </a:rPr>
              <a:t>/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폭발 출력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https://youtu.be/xOmDB6ElgUI?t=342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26DF7F-DEAE-63C9-74BE-6B15323D0F18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18 / 19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71935-BC04-5F64-A366-86A16B2969CC}"/>
              </a:ext>
            </a:extLst>
          </p:cNvPr>
          <p:cNvSpPr txBox="1"/>
          <p:nvPr/>
        </p:nvSpPr>
        <p:spPr>
          <a:xfrm>
            <a:off x="6095989" y="2823561"/>
            <a:ext cx="4959028" cy="24622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100" dirty="0">
                <a:latin typeface="+mj-ea"/>
                <a:ea typeface="+mj-ea"/>
              </a:rPr>
              <a:t>페이지 </a:t>
            </a:r>
            <a:r>
              <a:rPr lang="en-US" altLang="ko-KR" sz="1100" dirty="0">
                <a:latin typeface="+mj-ea"/>
                <a:ea typeface="+mj-ea"/>
              </a:rPr>
              <a:t>11 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7_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 공중에서 충돌 후 폭발 출력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https://youtu.be/SYtpIZvGJPM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ko-KR" altLang="en-US" sz="1100" dirty="0">
                <a:latin typeface="+mj-ea"/>
                <a:ea typeface="+mj-ea"/>
              </a:rPr>
              <a:t>페이지 </a:t>
            </a:r>
            <a:r>
              <a:rPr lang="en-US" altLang="ko-KR" sz="1100" dirty="0">
                <a:latin typeface="+mj-ea"/>
                <a:ea typeface="+mj-ea"/>
              </a:rPr>
              <a:t>12 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8_</a:t>
            </a:r>
            <a:r>
              <a:rPr lang="ko-KR" altLang="en-US" sz="1100" dirty="0">
                <a:latin typeface="+mj-ea"/>
                <a:ea typeface="+mj-ea"/>
              </a:rPr>
              <a:t> 폭발 후 추락하는 기체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https://youtu.be/lLT5LVQPhcY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ko-KR" altLang="en-US" sz="1100" dirty="0">
                <a:latin typeface="+mj-ea"/>
                <a:ea typeface="+mj-ea"/>
              </a:rPr>
              <a:t>페이지 </a:t>
            </a:r>
            <a:r>
              <a:rPr lang="en-US" altLang="ko-KR" sz="1100" dirty="0">
                <a:latin typeface="+mj-ea"/>
                <a:ea typeface="+mj-ea"/>
              </a:rPr>
              <a:t>14 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9_</a:t>
            </a:r>
            <a:r>
              <a:rPr lang="ko-KR" altLang="en-US" sz="1100" dirty="0">
                <a:latin typeface="+mj-ea"/>
                <a:ea typeface="+mj-ea"/>
              </a:rPr>
              <a:t> 배경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https://www.wallpaperbetter.com/ko/hd-wallpaper-nwycy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ko-KR" altLang="en-US" sz="1100" dirty="0">
                <a:latin typeface="+mj-ea"/>
                <a:ea typeface="+mj-ea"/>
              </a:rPr>
              <a:t>페이지 </a:t>
            </a:r>
            <a:r>
              <a:rPr lang="en-US" altLang="ko-KR" sz="1100" dirty="0">
                <a:latin typeface="+mj-ea"/>
                <a:ea typeface="+mj-ea"/>
              </a:rPr>
              <a:t>15 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10_</a:t>
            </a:r>
            <a:r>
              <a:rPr lang="ko-KR" altLang="en-US" sz="1100" dirty="0">
                <a:latin typeface="+mj-ea"/>
                <a:ea typeface="+mj-ea"/>
              </a:rPr>
              <a:t> 카메라 줌인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https://youtu.be/xOmDB6ElgUI?t=325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r>
              <a:rPr lang="ko-KR" altLang="en-US" sz="1100" dirty="0">
                <a:latin typeface="+mj-ea"/>
                <a:ea typeface="+mj-ea"/>
              </a:rPr>
              <a:t>페이지 </a:t>
            </a:r>
            <a:r>
              <a:rPr lang="en-US" altLang="ko-KR" sz="1100" dirty="0">
                <a:latin typeface="+mj-ea"/>
                <a:ea typeface="+mj-ea"/>
              </a:rPr>
              <a:t>16 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11_</a:t>
            </a:r>
            <a:r>
              <a:rPr lang="ko-KR" altLang="en-US" sz="1100" dirty="0">
                <a:latin typeface="+mj-ea"/>
                <a:ea typeface="+mj-ea"/>
              </a:rPr>
              <a:t> 무력 시스템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https://from2015.tistory.com/1025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5D0106E-C51A-2F74-F1D3-04827AED206A}"/>
              </a:ext>
            </a:extLst>
          </p:cNvPr>
          <p:cNvCxnSpPr>
            <a:cxnSpLocks/>
          </p:cNvCxnSpPr>
          <p:nvPr/>
        </p:nvCxnSpPr>
        <p:spPr>
          <a:xfrm flipV="1">
            <a:off x="6096000" y="1999542"/>
            <a:ext cx="0" cy="4110253"/>
          </a:xfrm>
          <a:prstGeom prst="line">
            <a:avLst/>
          </a:prstGeom>
          <a:ln w="28575">
            <a:solidFill>
              <a:srgbClr val="396E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</a:rPr>
              <a:t> </a:t>
            </a:r>
            <a:r>
              <a:rPr lang="en-US" altLang="ko-KR" sz="4400" dirty="0">
                <a:solidFill>
                  <a:schemeClr val="bg1"/>
                </a:solidFill>
              </a:rPr>
              <a:t>YOU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3C08834-ED35-45E6-B147-6F64B4C6C295}"/>
              </a:ext>
            </a:extLst>
          </p:cNvPr>
          <p:cNvGrpSpPr/>
          <p:nvPr/>
        </p:nvGrpSpPr>
        <p:grpSpPr>
          <a:xfrm>
            <a:off x="939800" y="1278034"/>
            <a:ext cx="1780023" cy="646331"/>
            <a:chOff x="939800" y="1442839"/>
            <a:chExt cx="1780023" cy="64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F72330-7E35-4F3E-8233-5EF2FA75D0AC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5346A5-0E50-4A80-AECC-3CD8A3A24059}"/>
                </a:ext>
              </a:extLst>
            </p:cNvPr>
            <p:cNvSpPr txBox="1"/>
            <p:nvPr/>
          </p:nvSpPr>
          <p:spPr>
            <a:xfrm>
              <a:off x="1520456" y="1535172"/>
              <a:ext cx="11993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 설명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076CB6-D359-4E8A-B7BA-83335D6CFD8F}"/>
              </a:ext>
            </a:extLst>
          </p:cNvPr>
          <p:cNvGrpSpPr/>
          <p:nvPr/>
        </p:nvGrpSpPr>
        <p:grpSpPr>
          <a:xfrm>
            <a:off x="939800" y="2189670"/>
            <a:ext cx="1780023" cy="646331"/>
            <a:chOff x="939800" y="1442839"/>
            <a:chExt cx="1780023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275C46-30D4-4E5A-A1AE-F7AB20CDC7FB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39CCD7-3E49-43B4-BB9C-7D7D8A386A9A}"/>
                </a:ext>
              </a:extLst>
            </p:cNvPr>
            <p:cNvSpPr txBox="1"/>
            <p:nvPr/>
          </p:nvSpPr>
          <p:spPr>
            <a:xfrm>
              <a:off x="1520456" y="1535172"/>
              <a:ext cx="11993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 모드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3C80B5-AE52-41E1-806D-EC76DD5D2936}"/>
              </a:ext>
            </a:extLst>
          </p:cNvPr>
          <p:cNvGrpSpPr/>
          <p:nvPr/>
        </p:nvGrpSpPr>
        <p:grpSpPr>
          <a:xfrm>
            <a:off x="939800" y="3105834"/>
            <a:ext cx="1780023" cy="646331"/>
            <a:chOff x="939800" y="1442839"/>
            <a:chExt cx="1780023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87F61B-E90A-4A24-8681-B60ABA115232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39A7FC-8333-48EF-848E-56B2C85A9A85}"/>
                </a:ext>
              </a:extLst>
            </p:cNvPr>
            <p:cNvSpPr txBox="1"/>
            <p:nvPr/>
          </p:nvSpPr>
          <p:spPr>
            <a:xfrm>
              <a:off x="1520456" y="1535172"/>
              <a:ext cx="11993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중점 연구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70A6DE-2F4E-4237-8E57-FDBF22BA9ADD}"/>
              </a:ext>
            </a:extLst>
          </p:cNvPr>
          <p:cNvGrpSpPr/>
          <p:nvPr/>
        </p:nvGrpSpPr>
        <p:grpSpPr>
          <a:xfrm>
            <a:off x="939800" y="4016228"/>
            <a:ext cx="2022076" cy="646331"/>
            <a:chOff x="939800" y="1442839"/>
            <a:chExt cx="2022076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DA4652-189F-4F7A-8733-88CE2127DA4F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1DDD34-AA67-466E-B208-A533DB29085E}"/>
                </a:ext>
              </a:extLst>
            </p:cNvPr>
            <p:cNvSpPr txBox="1"/>
            <p:nvPr/>
          </p:nvSpPr>
          <p:spPr>
            <a:xfrm>
              <a:off x="1520456" y="1535172"/>
              <a:ext cx="1441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 시스템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61853D-A75A-47FA-2FB3-A13459C16FAB}"/>
              </a:ext>
            </a:extLst>
          </p:cNvPr>
          <p:cNvGrpSpPr/>
          <p:nvPr/>
        </p:nvGrpSpPr>
        <p:grpSpPr>
          <a:xfrm>
            <a:off x="939800" y="4926622"/>
            <a:ext cx="1249429" cy="646331"/>
            <a:chOff x="939800" y="1442839"/>
            <a:chExt cx="1249429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920177-2E35-1E7A-1C4B-36CF78499E8E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7AD987-E54A-E72A-E256-B387BBC85D20}"/>
                </a:ext>
              </a:extLst>
            </p:cNvPr>
            <p:cNvSpPr txBox="1"/>
            <p:nvPr/>
          </p:nvSpPr>
          <p:spPr>
            <a:xfrm>
              <a:off x="1520456" y="1535172"/>
              <a:ext cx="668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출처</a:t>
              </a: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1E1AB71-60B3-8D7A-1388-DB376E044902}"/>
              </a:ext>
            </a:extLst>
          </p:cNvPr>
          <p:cNvCxnSpPr>
            <a:cxnSpLocks/>
          </p:cNvCxnSpPr>
          <p:nvPr/>
        </p:nvCxnSpPr>
        <p:spPr>
          <a:xfrm flipV="1">
            <a:off x="3157253" y="1370367"/>
            <a:ext cx="0" cy="411025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BD492FF-9172-7E58-A35A-8E0B3310C577}"/>
              </a:ext>
            </a:extLst>
          </p:cNvPr>
          <p:cNvSpPr txBox="1"/>
          <p:nvPr/>
        </p:nvSpPr>
        <p:spPr>
          <a:xfrm>
            <a:off x="3450868" y="232816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altLang="ko-KR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PVP</a:t>
            </a:r>
            <a:endParaRPr lang="ko-KR" altLang="en-US" spc="-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ACC47E-B40D-31C4-8758-6A89C70EDDEA}"/>
              </a:ext>
            </a:extLst>
          </p:cNvPr>
          <p:cNvSpPr txBox="1"/>
          <p:nvPr/>
        </p:nvSpPr>
        <p:spPr>
          <a:xfrm>
            <a:off x="4667868" y="23244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en-US" altLang="ko-KR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PVE</a:t>
            </a:r>
            <a:endParaRPr lang="ko-KR" altLang="en-US" spc="-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F1A90F-AE85-E7D5-D572-27E866E475F7}"/>
              </a:ext>
            </a:extLst>
          </p:cNvPr>
          <p:cNvSpPr txBox="1"/>
          <p:nvPr/>
        </p:nvSpPr>
        <p:spPr>
          <a:xfrm>
            <a:off x="3449717" y="1412005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유사게임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8D9367-520E-5608-B2A0-5EE0D8AD7564}"/>
              </a:ext>
            </a:extLst>
          </p:cNvPr>
          <p:cNvSpPr txBox="1"/>
          <p:nvPr/>
        </p:nvSpPr>
        <p:spPr>
          <a:xfrm>
            <a:off x="3449717" y="324433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spc="-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파티클</a:t>
            </a:r>
            <a:endParaRPr lang="ko-KR" altLang="en-US" spc="-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A3ECB5-3FC3-D08B-926D-03E189BD1675}"/>
              </a:ext>
            </a:extLst>
          </p:cNvPr>
          <p:cNvSpPr txBox="1"/>
          <p:nvPr/>
        </p:nvSpPr>
        <p:spPr>
          <a:xfrm>
            <a:off x="4666717" y="324082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ko-KR" altLang="en-US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2F68FC-27CE-B60B-84BC-F460B1ABC305}"/>
              </a:ext>
            </a:extLst>
          </p:cNvPr>
          <p:cNvSpPr txBox="1"/>
          <p:nvPr/>
        </p:nvSpPr>
        <p:spPr>
          <a:xfrm>
            <a:off x="5711044" y="3240827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3"/>
            </a:pPr>
            <a:r>
              <a:rPr lang="ko-KR" altLang="en-US" spc="-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쉐이더</a:t>
            </a:r>
            <a:endParaRPr lang="ko-KR" altLang="en-US" spc="-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04CCB6-5B2B-EF6E-0374-FAADD909FE4C}"/>
              </a:ext>
            </a:extLst>
          </p:cNvPr>
          <p:cNvSpPr txBox="1"/>
          <p:nvPr/>
        </p:nvSpPr>
        <p:spPr>
          <a:xfrm>
            <a:off x="3449717" y="415114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017188-2150-D8FA-99CC-33A89366E3B3}"/>
              </a:ext>
            </a:extLst>
          </p:cNvPr>
          <p:cNvSpPr txBox="1"/>
          <p:nvPr/>
        </p:nvSpPr>
        <p:spPr>
          <a:xfrm>
            <a:off x="4666141" y="4151145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ko-KR" altLang="en-US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카메라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AC7719-5A46-0575-A4FB-062F682D2A1A}"/>
              </a:ext>
            </a:extLst>
          </p:cNvPr>
          <p:cNvSpPr txBox="1"/>
          <p:nvPr/>
        </p:nvSpPr>
        <p:spPr>
          <a:xfrm>
            <a:off x="5711043" y="4151145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3"/>
            </a:pPr>
            <a:r>
              <a:rPr lang="ko-KR" altLang="en-US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무력 시스템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5926FB-531C-D679-B620-636F8294BD44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02 / 19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195753" y="3262771"/>
            <a:ext cx="180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게임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1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설명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Description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237129-BC3D-F0A4-8795-833175E4D727}"/>
              </a:ext>
            </a:extLst>
          </p:cNvPr>
          <p:cNvSpPr txBox="1"/>
          <p:nvPr/>
        </p:nvSpPr>
        <p:spPr>
          <a:xfrm>
            <a:off x="6426200" y="2780600"/>
            <a:ext cx="360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“World of </a:t>
            </a:r>
            <a:r>
              <a:rPr lang="en-US" altLang="ko-KR" dirty="0" err="1">
                <a:latin typeface="+mj-ea"/>
                <a:ea typeface="+mj-ea"/>
              </a:rPr>
              <a:t>WarPlanes</a:t>
            </a:r>
            <a:r>
              <a:rPr lang="en-US" altLang="ko-KR" dirty="0">
                <a:latin typeface="+mj-ea"/>
                <a:ea typeface="+mj-ea"/>
              </a:rPr>
              <a:t>”</a:t>
            </a:r>
            <a:r>
              <a:rPr lang="ko-KR" altLang="en-US" dirty="0">
                <a:latin typeface="+mj-ea"/>
                <a:ea typeface="+mj-ea"/>
              </a:rPr>
              <a:t>와 같은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대공 </a:t>
            </a:r>
            <a:r>
              <a:rPr lang="en-US" altLang="ko-KR" dirty="0">
                <a:latin typeface="+mj-ea"/>
                <a:ea typeface="+mj-ea"/>
              </a:rPr>
              <a:t>PVP </a:t>
            </a:r>
            <a:r>
              <a:rPr lang="ko-KR" altLang="en-US" dirty="0">
                <a:latin typeface="+mj-ea"/>
                <a:ea typeface="+mj-ea"/>
              </a:rPr>
              <a:t>게임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야간이라는 특수한 상황에서의 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세력을 위한 제공권을 장악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조건에 제약된 미션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특수 미션을 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위한 </a:t>
            </a:r>
            <a:r>
              <a:rPr lang="en-US" altLang="ko-KR" dirty="0">
                <a:latin typeface="+mj-ea"/>
                <a:ea typeface="+mj-ea"/>
              </a:rPr>
              <a:t>PVE</a:t>
            </a:r>
            <a:r>
              <a:rPr lang="ko-KR" altLang="en-US" dirty="0">
                <a:latin typeface="+mj-ea"/>
                <a:ea typeface="+mj-ea"/>
              </a:rPr>
              <a:t>모드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E5CD925-FB66-6D51-6F3A-A477DC70F6AE}"/>
              </a:ext>
            </a:extLst>
          </p:cNvPr>
          <p:cNvSpPr/>
          <p:nvPr/>
        </p:nvSpPr>
        <p:spPr>
          <a:xfrm>
            <a:off x="333031" y="1254539"/>
            <a:ext cx="5432770" cy="5231424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07E22CA-0B78-D82D-F2B7-C78A32AF7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02" y="2345560"/>
            <a:ext cx="5181766" cy="28900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235626"/>
            <a:ext cx="1317097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sym typeface="Advent Pr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196425-5766-832F-441D-560160897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04 / 19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05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195753" y="3262771"/>
            <a:ext cx="180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게임 모드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2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70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3740C3-069E-4353-9B25-E7B3DE8BAA4D}"/>
              </a:ext>
            </a:extLst>
          </p:cNvPr>
          <p:cNvSpPr/>
          <p:nvPr/>
        </p:nvSpPr>
        <p:spPr>
          <a:xfrm>
            <a:off x="1254397" y="1629000"/>
            <a:ext cx="3600000" cy="36000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838D64-4887-4532-897B-22069EC1B706}"/>
              </a:ext>
            </a:extLst>
          </p:cNvPr>
          <p:cNvSpPr txBox="1"/>
          <p:nvPr/>
        </p:nvSpPr>
        <p:spPr>
          <a:xfrm>
            <a:off x="2731116" y="202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PVP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Google Shape;1759;p69">
            <a:extLst>
              <a:ext uri="{FF2B5EF4-FFF2-40B4-BE49-F238E27FC236}">
                <a16:creationId xmlns:a16="http://schemas.microsoft.com/office/drawing/2014/main" id="{CA94F8DB-1A97-FF64-53D3-563F79A6679F}"/>
              </a:ext>
            </a:extLst>
          </p:cNvPr>
          <p:cNvGrpSpPr/>
          <p:nvPr/>
        </p:nvGrpSpPr>
        <p:grpSpPr>
          <a:xfrm>
            <a:off x="2061115" y="2574889"/>
            <a:ext cx="2068814" cy="1998062"/>
            <a:chOff x="3382845" y="3536796"/>
            <a:chExt cx="418406" cy="477008"/>
          </a:xfrm>
        </p:grpSpPr>
        <p:sp>
          <p:nvSpPr>
            <p:cNvPr id="5" name="Google Shape;1760;p69">
              <a:extLst>
                <a:ext uri="{FF2B5EF4-FFF2-40B4-BE49-F238E27FC236}">
                  <a16:creationId xmlns:a16="http://schemas.microsoft.com/office/drawing/2014/main" id="{CC564DF7-1143-8826-F074-09858C07875A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761;p69">
              <a:extLst>
                <a:ext uri="{FF2B5EF4-FFF2-40B4-BE49-F238E27FC236}">
                  <a16:creationId xmlns:a16="http://schemas.microsoft.com/office/drawing/2014/main" id="{61CB7B2A-8696-7B54-1D54-569A650CB1B9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762;p69">
              <a:extLst>
                <a:ext uri="{FF2B5EF4-FFF2-40B4-BE49-F238E27FC236}">
                  <a16:creationId xmlns:a16="http://schemas.microsoft.com/office/drawing/2014/main" id="{829BEB36-03F7-69D3-E585-E8792583DD00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63;p69">
              <a:extLst>
                <a:ext uri="{FF2B5EF4-FFF2-40B4-BE49-F238E27FC236}">
                  <a16:creationId xmlns:a16="http://schemas.microsoft.com/office/drawing/2014/main" id="{99618E42-6565-C205-FA67-39EF090F45A2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64;p69">
              <a:extLst>
                <a:ext uri="{FF2B5EF4-FFF2-40B4-BE49-F238E27FC236}">
                  <a16:creationId xmlns:a16="http://schemas.microsoft.com/office/drawing/2014/main" id="{468DED93-78C6-95CE-890C-989E563D085E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65;p69">
              <a:extLst>
                <a:ext uri="{FF2B5EF4-FFF2-40B4-BE49-F238E27FC236}">
                  <a16:creationId xmlns:a16="http://schemas.microsoft.com/office/drawing/2014/main" id="{70D07F29-9D88-AB09-3E0A-768DC67CE02D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66;p69">
              <a:extLst>
                <a:ext uri="{FF2B5EF4-FFF2-40B4-BE49-F238E27FC236}">
                  <a16:creationId xmlns:a16="http://schemas.microsoft.com/office/drawing/2014/main" id="{C429ECA2-A9E5-2C5A-984C-3E32EB23B3EB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67;p69">
              <a:extLst>
                <a:ext uri="{FF2B5EF4-FFF2-40B4-BE49-F238E27FC236}">
                  <a16:creationId xmlns:a16="http://schemas.microsoft.com/office/drawing/2014/main" id="{F2272D52-CB18-0DE4-9E58-BA495D4E4D06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68;p69">
              <a:extLst>
                <a:ext uri="{FF2B5EF4-FFF2-40B4-BE49-F238E27FC236}">
                  <a16:creationId xmlns:a16="http://schemas.microsoft.com/office/drawing/2014/main" id="{8E02F8AD-AAEA-6CB6-877B-89833939B592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769;p69">
              <a:extLst>
                <a:ext uri="{FF2B5EF4-FFF2-40B4-BE49-F238E27FC236}">
                  <a16:creationId xmlns:a16="http://schemas.microsoft.com/office/drawing/2014/main" id="{53025717-DA61-1C95-32A3-2ECFF3034131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7237129-BC3D-F0A4-8795-833175E4D727}"/>
              </a:ext>
            </a:extLst>
          </p:cNvPr>
          <p:cNvSpPr txBox="1"/>
          <p:nvPr/>
        </p:nvSpPr>
        <p:spPr>
          <a:xfrm>
            <a:off x="6426200" y="2780600"/>
            <a:ext cx="360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플레이어 세력 </a:t>
            </a:r>
            <a:r>
              <a:rPr lang="en-US" altLang="ko-KR" dirty="0">
                <a:latin typeface="+mj-ea"/>
                <a:ea typeface="+mj-ea"/>
              </a:rPr>
              <a:t>vs </a:t>
            </a:r>
            <a:r>
              <a:rPr lang="ko-KR" altLang="en-US" dirty="0">
                <a:latin typeface="+mj-ea"/>
                <a:ea typeface="+mj-ea"/>
              </a:rPr>
              <a:t>플레이어 세력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기본으로 세력은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팀으로 구성</a:t>
            </a:r>
            <a:r>
              <a:rPr lang="en-US" altLang="ko-KR" dirty="0">
                <a:latin typeface="+mj-ea"/>
                <a:ea typeface="+mj-ea"/>
              </a:rPr>
              <a:t>, </a:t>
            </a:r>
          </a:p>
          <a:p>
            <a:pPr algn="ctr"/>
            <a:r>
              <a:rPr lang="ko-KR" altLang="en-US" dirty="0">
                <a:latin typeface="+mj-ea"/>
                <a:ea typeface="+mj-ea"/>
              </a:rPr>
              <a:t>최대 </a:t>
            </a:r>
            <a:r>
              <a:rPr lang="en-US" altLang="ko-KR" dirty="0">
                <a:latin typeface="+mj-ea"/>
                <a:ea typeface="+mj-ea"/>
              </a:rPr>
              <a:t>4</a:t>
            </a:r>
            <a:r>
              <a:rPr lang="ko-KR" altLang="en-US" dirty="0">
                <a:latin typeface="+mj-ea"/>
                <a:ea typeface="+mj-ea"/>
              </a:rPr>
              <a:t>팀 예정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팀 별 </a:t>
            </a:r>
            <a:r>
              <a:rPr lang="ko-KR" altLang="en-US" dirty="0" err="1">
                <a:latin typeface="+mj-ea"/>
                <a:ea typeface="+mj-ea"/>
              </a:rPr>
              <a:t>특수룰</a:t>
            </a:r>
            <a:r>
              <a:rPr lang="ko-KR" altLang="en-US" dirty="0">
                <a:latin typeface="+mj-ea"/>
                <a:ea typeface="+mj-ea"/>
              </a:rPr>
              <a:t> 존재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474A232-8750-F967-7A86-567937E59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06 / 19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1521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1254397" y="1629000"/>
            <a:ext cx="3600000" cy="3600000"/>
            <a:chOff x="7337603" y="162900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37603" y="162900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B99579-E9A1-6211-F01F-469EC4C9F2C2}"/>
                </a:ext>
              </a:extLst>
            </p:cNvPr>
            <p:cNvSpPr txBox="1"/>
            <p:nvPr/>
          </p:nvSpPr>
          <p:spPr>
            <a:xfrm>
              <a:off x="8814438" y="202239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+mj-ea"/>
                  <a:ea typeface="+mj-ea"/>
                </a:rPr>
                <a:t>PVE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rgbClr val="6BC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BC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B058B3-0E9B-ED2D-21F9-9336E965754B}"/>
              </a:ext>
            </a:extLst>
          </p:cNvPr>
          <p:cNvSpPr txBox="1"/>
          <p:nvPr/>
        </p:nvSpPr>
        <p:spPr>
          <a:xfrm>
            <a:off x="6426200" y="2687052"/>
            <a:ext cx="3600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플레이어 </a:t>
            </a:r>
            <a:r>
              <a:rPr lang="en-US" altLang="ko-KR" dirty="0">
                <a:latin typeface="+mj-ea"/>
                <a:ea typeface="+mj-ea"/>
              </a:rPr>
              <a:t>vs AI</a:t>
            </a: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시나리오와 스토리가 존재</a:t>
            </a:r>
            <a:r>
              <a:rPr lang="en-US" altLang="ko-KR" dirty="0">
                <a:latin typeface="+mj-ea"/>
                <a:ea typeface="+mj-ea"/>
              </a:rPr>
              <a:t> </a:t>
            </a: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미션을 위한 제한 조건 존재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공중 요격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추격전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 err="1">
                <a:latin typeface="+mj-ea"/>
                <a:ea typeface="+mj-ea"/>
              </a:rPr>
              <a:t>도망전</a:t>
            </a:r>
            <a:r>
              <a:rPr lang="ko-KR" altLang="en-US" dirty="0">
                <a:latin typeface="+mj-ea"/>
                <a:ea typeface="+mj-ea"/>
              </a:rPr>
              <a:t> 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B3F320-D9D3-43CB-B5A1-B7F38035136F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07 / 19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930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195752" y="3262771"/>
            <a:ext cx="180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중점 연구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3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38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CA1E36-9C36-447C-BE92-3ABA5BB94B03}"/>
              </a:ext>
            </a:extLst>
          </p:cNvPr>
          <p:cNvSpPr/>
          <p:nvPr/>
        </p:nvSpPr>
        <p:spPr>
          <a:xfrm>
            <a:off x="639469" y="2095424"/>
            <a:ext cx="2041451" cy="1486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95E6F9-8ECD-4A6A-B8D5-C8AC3F8B23DD}"/>
              </a:ext>
            </a:extLst>
          </p:cNvPr>
          <p:cNvSpPr/>
          <p:nvPr/>
        </p:nvSpPr>
        <p:spPr>
          <a:xfrm>
            <a:off x="639469" y="2095422"/>
            <a:ext cx="2041451" cy="604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7B8A0-A68D-47A5-AC70-AF524F503FFC}"/>
              </a:ext>
            </a:extLst>
          </p:cNvPr>
          <p:cNvSpPr txBox="1"/>
          <p:nvPr/>
        </p:nvSpPr>
        <p:spPr>
          <a:xfrm>
            <a:off x="1342317" y="2210395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4A449A-C329-4DE0-A470-C5168FA175D1}"/>
              </a:ext>
            </a:extLst>
          </p:cNvPr>
          <p:cNvSpPr txBox="1"/>
          <p:nvPr/>
        </p:nvSpPr>
        <p:spPr>
          <a:xfrm>
            <a:off x="639469" y="2843742"/>
            <a:ext cx="2041451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플레이어 기체에서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발사하는 모션으로 발생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5EF1E-8C98-4EC4-A462-AFF785CBB1AB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중점 연구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DCCC80-D4BA-4254-8F5B-225FF991FF4B}"/>
              </a:ext>
            </a:extLst>
          </p:cNvPr>
          <p:cNvSpPr txBox="1"/>
          <p:nvPr/>
        </p:nvSpPr>
        <p:spPr>
          <a:xfrm>
            <a:off x="660400" y="694970"/>
            <a:ext cx="1149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 Research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F92359-5CF3-49FA-81C3-BCB37791E09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40AE7CC-35B3-0E65-65F5-7C1C69676812}"/>
              </a:ext>
            </a:extLst>
          </p:cNvPr>
          <p:cNvGrpSpPr/>
          <p:nvPr/>
        </p:nvGrpSpPr>
        <p:grpSpPr>
          <a:xfrm>
            <a:off x="832325" y="1253416"/>
            <a:ext cx="1159850" cy="375021"/>
            <a:chOff x="832325" y="1253416"/>
            <a:chExt cx="1159850" cy="3750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40B0E3-B70F-065C-3D89-F0D93DEF95C7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C6F723-685C-6EE7-81F1-2AAC9F559DD0}"/>
                </a:ext>
              </a:extLst>
            </p:cNvPr>
            <p:cNvSpPr txBox="1"/>
            <p:nvPr/>
          </p:nvSpPr>
          <p:spPr>
            <a:xfrm>
              <a:off x="1235237" y="1259105"/>
              <a:ext cx="756938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b="1" spc="-150" dirty="0" err="1">
                  <a:solidFill>
                    <a:schemeClr val="tx1"/>
                  </a:solidFill>
                  <a:latin typeface="+mj-ea"/>
                  <a:ea typeface="+mj-ea"/>
                </a:rPr>
                <a:t>파티클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3C03670-4B75-400F-EC86-C8C0344C5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481" y="2088154"/>
            <a:ext cx="3199000" cy="180179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B22FF8F-22DD-7CAB-D5C9-8411B36AE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354" y="2106916"/>
            <a:ext cx="3233454" cy="1783027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6AC17C6-2A8C-C287-60D2-4BDEFF5AD00A}"/>
              </a:ext>
            </a:extLst>
          </p:cNvPr>
          <p:cNvCxnSpPr>
            <a:cxnSpLocks/>
          </p:cNvCxnSpPr>
          <p:nvPr/>
        </p:nvCxnSpPr>
        <p:spPr>
          <a:xfrm flipV="1">
            <a:off x="4722027" y="2272166"/>
            <a:ext cx="286439" cy="24579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5B1770B9-AA39-1640-4CCD-4529104C05DA}"/>
              </a:ext>
            </a:extLst>
          </p:cNvPr>
          <p:cNvSpPr/>
          <p:nvPr/>
        </p:nvSpPr>
        <p:spPr>
          <a:xfrm>
            <a:off x="4308384" y="2436199"/>
            <a:ext cx="489146" cy="51752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C026EE7-213E-EF02-307F-E36CEDA9C83A}"/>
              </a:ext>
            </a:extLst>
          </p:cNvPr>
          <p:cNvCxnSpPr>
            <a:cxnSpLocks/>
          </p:cNvCxnSpPr>
          <p:nvPr/>
        </p:nvCxnSpPr>
        <p:spPr>
          <a:xfrm>
            <a:off x="5008466" y="2272166"/>
            <a:ext cx="3003020" cy="681561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F4896378-EAD1-1923-4620-B87B1E2C0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354" y="4269642"/>
            <a:ext cx="3233454" cy="180179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4E0C147-BEB4-D937-1BE8-813B4CAAC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481" y="4288408"/>
            <a:ext cx="3199000" cy="178302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B1A8691-4370-69B8-6D38-64B81A5F726C}"/>
              </a:ext>
            </a:extLst>
          </p:cNvPr>
          <p:cNvSpPr txBox="1"/>
          <p:nvPr/>
        </p:nvSpPr>
        <p:spPr>
          <a:xfrm>
            <a:off x="2986480" y="3889943"/>
            <a:ext cx="2181138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2&gt;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미사일 발사 시 불꽃 </a:t>
            </a:r>
            <a:r>
              <a:rPr lang="ko-KR" altLang="en-US" sz="75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파티클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 출력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  <a:sym typeface="Advent Pro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25A65F-B351-AA66-598E-4DF41C6A9C43}"/>
              </a:ext>
            </a:extLst>
          </p:cNvPr>
          <p:cNvSpPr txBox="1"/>
          <p:nvPr/>
        </p:nvSpPr>
        <p:spPr>
          <a:xfrm>
            <a:off x="2986479" y="6071434"/>
            <a:ext cx="2598167" cy="22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미사일 발사 전 번쩍이지 않는 기체 내부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BA547F-5711-AA8A-9E8C-56FF016F8C4D}"/>
              </a:ext>
            </a:extLst>
          </p:cNvPr>
          <p:cNvSpPr txBox="1"/>
          <p:nvPr/>
        </p:nvSpPr>
        <p:spPr>
          <a:xfrm>
            <a:off x="6607354" y="6071434"/>
            <a:ext cx="2317351" cy="22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미사일 발사 후 번쩍이는 기체 내부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F11D802-1AF4-B3E1-5F73-17CDA56EA816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AAFE8C8-710D-242F-D864-44B48579042C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2E798628-AB85-C485-9D89-B8ECC481E565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09 / 19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2664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762</Words>
  <Application>Microsoft Office PowerPoint</Application>
  <PresentationFormat>와이드스크린</PresentationFormat>
  <Paragraphs>208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나눔스퀘어 Light</vt:lpstr>
      <vt:lpstr>Arial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 세철</cp:lastModifiedBy>
  <cp:revision>26</cp:revision>
  <dcterms:created xsi:type="dcterms:W3CDTF">2021-02-14T00:18:03Z</dcterms:created>
  <dcterms:modified xsi:type="dcterms:W3CDTF">2022-09-11T17:18:46Z</dcterms:modified>
</cp:coreProperties>
</file>